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0" r:id="rId3"/>
    <p:sldId id="266" r:id="rId4"/>
    <p:sldId id="267" r:id="rId5"/>
    <p:sldId id="263" r:id="rId6"/>
    <p:sldId id="262" r:id="rId7"/>
    <p:sldId id="257" r:id="rId8"/>
    <p:sldId id="272" r:id="rId9"/>
    <p:sldId id="271" r:id="rId10"/>
    <p:sldId id="273" r:id="rId11"/>
    <p:sldId id="258" r:id="rId12"/>
    <p:sldId id="261" r:id="rId13"/>
    <p:sldId id="268" r:id="rId14"/>
    <p:sldId id="264" r:id="rId15"/>
    <p:sldId id="265"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3289" autoAdjust="0"/>
  </p:normalViewPr>
  <p:slideViewPr>
    <p:cSldViewPr snapToGrid="0">
      <p:cViewPr varScale="1">
        <p:scale>
          <a:sx n="71" d="100"/>
          <a:sy n="71" d="100"/>
        </p:scale>
        <p:origin x="10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B38B5-46FD-40A9-BBEE-37D94D322946}"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1EECC-F33A-4656-A42E-3530F49B0C7E}" type="slidenum">
              <a:rPr lang="en-US" smtClean="0"/>
              <a:t>‹#›</a:t>
            </a:fld>
            <a:endParaRPr lang="en-US"/>
          </a:p>
        </p:txBody>
      </p:sp>
    </p:spTree>
    <p:extLst>
      <p:ext uri="{BB962C8B-B14F-4D97-AF65-F5344CB8AC3E}">
        <p14:creationId xmlns:p14="http://schemas.microsoft.com/office/powerpoint/2010/main" val="3392971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rescribedfire.net/pdf/2021-National-Rx-Fire-Use-Report_FINAL.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 While many prescribed burns are tracked, they are reported in different systems, with different reporting requirements, and sometimes difficult to find and poorly documented.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hlinkClick r:id="rId3"/>
              </a:rPr>
              <a:t>2021-National-Rx-Fire-Use-Report_FINAL.pdf (prescribedfire.net)</a:t>
            </a:r>
            <a:endParaRPr lang="en-US" dirty="0"/>
          </a:p>
          <a:p>
            <a:r>
              <a:rPr lang="en-US"/>
              <a:t>“This means that 84% of prescribed fire occurred on state and private lands in 2020”</a:t>
            </a:r>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2</a:t>
            </a:fld>
            <a:endParaRPr lang="en-US"/>
          </a:p>
        </p:txBody>
      </p:sp>
    </p:spTree>
    <p:extLst>
      <p:ext uri="{BB962C8B-B14F-4D97-AF65-F5344CB8AC3E}">
        <p14:creationId xmlns:p14="http://schemas.microsoft.com/office/powerpoint/2010/main" val="412725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State permit data are, to our knowledge, an untapped resource for tracking prescribed burns. These data will be especially useful for tracking burning on private lands, which are largely left out of other data collection efforts.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ND IS WRONG HERE</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Make a horizontal bar plot w/ # of records and give the n as shown in screen cap above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Map: burn type reported, ag burns, Indian lands burns, permitted, complete, request</a:t>
            </a:r>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3</a:t>
            </a:fld>
            <a:endParaRPr lang="en-US"/>
          </a:p>
        </p:txBody>
      </p:sp>
    </p:spTree>
    <p:extLst>
      <p:ext uri="{BB962C8B-B14F-4D97-AF65-F5344CB8AC3E}">
        <p14:creationId xmlns:p14="http://schemas.microsoft.com/office/powerpoint/2010/main" val="138875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all west</a:t>
            </a:r>
          </a:p>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7</a:t>
            </a:fld>
            <a:endParaRPr lang="en-US"/>
          </a:p>
        </p:txBody>
      </p:sp>
    </p:spTree>
    <p:extLst>
      <p:ext uri="{BB962C8B-B14F-4D97-AF65-F5344CB8AC3E}">
        <p14:creationId xmlns:p14="http://schemas.microsoft.com/office/powerpoint/2010/main" val="3126788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34D1-FC84-A5FA-C316-E23F5D5A16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01D25A-0116-37B0-AEAA-E75B85B9A8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C27899-A1A8-368B-AD89-89973C5539D9}"/>
              </a:ext>
            </a:extLst>
          </p:cNvPr>
          <p:cNvSpPr>
            <a:spLocks noGrp="1"/>
          </p:cNvSpPr>
          <p:nvPr>
            <p:ph type="dt" sz="half" idx="10"/>
          </p:nvPr>
        </p:nvSpPr>
        <p:spPr/>
        <p:txBody>
          <a:bodyPr/>
          <a:lstStyle/>
          <a:p>
            <a:fld id="{ECF50D19-B844-46F3-8687-885683C9FFAC}" type="datetimeFigureOut">
              <a:rPr lang="en-US" smtClean="0"/>
              <a:t>11/28/2023</a:t>
            </a:fld>
            <a:endParaRPr lang="en-US"/>
          </a:p>
        </p:txBody>
      </p:sp>
      <p:sp>
        <p:nvSpPr>
          <p:cNvPr id="5" name="Footer Placeholder 4">
            <a:extLst>
              <a:ext uri="{FF2B5EF4-FFF2-40B4-BE49-F238E27FC236}">
                <a16:creationId xmlns:a16="http://schemas.microsoft.com/office/drawing/2014/main" id="{E74C5B52-BE90-4400-007A-080148ECE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74CC1-3C10-606C-9C3B-F557989ABDFB}"/>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2465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FD027-C56C-6983-65FC-5E3C85675D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39998C-F31C-AD4D-6DCB-F2D69BFC9A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BE00A-064C-F92C-D256-D63B968C023F}"/>
              </a:ext>
            </a:extLst>
          </p:cNvPr>
          <p:cNvSpPr>
            <a:spLocks noGrp="1"/>
          </p:cNvSpPr>
          <p:nvPr>
            <p:ph type="dt" sz="half" idx="10"/>
          </p:nvPr>
        </p:nvSpPr>
        <p:spPr/>
        <p:txBody>
          <a:bodyPr/>
          <a:lstStyle/>
          <a:p>
            <a:fld id="{ECF50D19-B844-46F3-8687-885683C9FFAC}" type="datetimeFigureOut">
              <a:rPr lang="en-US" smtClean="0"/>
              <a:t>11/28/2023</a:t>
            </a:fld>
            <a:endParaRPr lang="en-US"/>
          </a:p>
        </p:txBody>
      </p:sp>
      <p:sp>
        <p:nvSpPr>
          <p:cNvPr id="5" name="Footer Placeholder 4">
            <a:extLst>
              <a:ext uri="{FF2B5EF4-FFF2-40B4-BE49-F238E27FC236}">
                <a16:creationId xmlns:a16="http://schemas.microsoft.com/office/drawing/2014/main" id="{90D5D3AC-3FB5-80F4-4425-D1A4DC400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435D4-F4F5-FE74-9F66-1ECD52CCB8D5}"/>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582323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709FC3-D58D-51B8-27A1-5D715D5F25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D6DA8B-3203-B4A7-F49C-33EC4DE685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CFC8B-5447-A648-CF85-DDDCB25012A6}"/>
              </a:ext>
            </a:extLst>
          </p:cNvPr>
          <p:cNvSpPr>
            <a:spLocks noGrp="1"/>
          </p:cNvSpPr>
          <p:nvPr>
            <p:ph type="dt" sz="half" idx="10"/>
          </p:nvPr>
        </p:nvSpPr>
        <p:spPr/>
        <p:txBody>
          <a:bodyPr/>
          <a:lstStyle/>
          <a:p>
            <a:fld id="{ECF50D19-B844-46F3-8687-885683C9FFAC}" type="datetimeFigureOut">
              <a:rPr lang="en-US" smtClean="0"/>
              <a:t>11/28/2023</a:t>
            </a:fld>
            <a:endParaRPr lang="en-US"/>
          </a:p>
        </p:txBody>
      </p:sp>
      <p:sp>
        <p:nvSpPr>
          <p:cNvPr id="5" name="Footer Placeholder 4">
            <a:extLst>
              <a:ext uri="{FF2B5EF4-FFF2-40B4-BE49-F238E27FC236}">
                <a16:creationId xmlns:a16="http://schemas.microsoft.com/office/drawing/2014/main" id="{184D3224-4394-10EB-66EF-3058F47A4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DC218-FA5D-444A-D4E9-018C805241D6}"/>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88538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8AF1-3952-4C7C-6C41-4F6B9806BC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79966-F064-C463-2CE0-07AD74976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EF76D-711B-565B-3C0B-22CD63498F50}"/>
              </a:ext>
            </a:extLst>
          </p:cNvPr>
          <p:cNvSpPr>
            <a:spLocks noGrp="1"/>
          </p:cNvSpPr>
          <p:nvPr>
            <p:ph type="dt" sz="half" idx="10"/>
          </p:nvPr>
        </p:nvSpPr>
        <p:spPr/>
        <p:txBody>
          <a:bodyPr/>
          <a:lstStyle/>
          <a:p>
            <a:fld id="{ECF50D19-B844-46F3-8687-885683C9FFAC}" type="datetimeFigureOut">
              <a:rPr lang="en-US" smtClean="0"/>
              <a:t>11/28/2023</a:t>
            </a:fld>
            <a:endParaRPr lang="en-US"/>
          </a:p>
        </p:txBody>
      </p:sp>
      <p:sp>
        <p:nvSpPr>
          <p:cNvPr id="5" name="Footer Placeholder 4">
            <a:extLst>
              <a:ext uri="{FF2B5EF4-FFF2-40B4-BE49-F238E27FC236}">
                <a16:creationId xmlns:a16="http://schemas.microsoft.com/office/drawing/2014/main" id="{F56BF607-3070-C49B-2E5A-C8492984A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3EEAB9-2E30-EADC-27FF-53F32868AB6A}"/>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31995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F5CDF-0A6B-27E3-852E-5500FB07D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BBE012-66CB-97FE-BB55-6F0D02A30F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53112-A921-64EE-E351-F652C4482CEE}"/>
              </a:ext>
            </a:extLst>
          </p:cNvPr>
          <p:cNvSpPr>
            <a:spLocks noGrp="1"/>
          </p:cNvSpPr>
          <p:nvPr>
            <p:ph type="dt" sz="half" idx="10"/>
          </p:nvPr>
        </p:nvSpPr>
        <p:spPr/>
        <p:txBody>
          <a:bodyPr/>
          <a:lstStyle/>
          <a:p>
            <a:fld id="{ECF50D19-B844-46F3-8687-885683C9FFAC}" type="datetimeFigureOut">
              <a:rPr lang="en-US" smtClean="0"/>
              <a:t>11/28/2023</a:t>
            </a:fld>
            <a:endParaRPr lang="en-US"/>
          </a:p>
        </p:txBody>
      </p:sp>
      <p:sp>
        <p:nvSpPr>
          <p:cNvPr id="5" name="Footer Placeholder 4">
            <a:extLst>
              <a:ext uri="{FF2B5EF4-FFF2-40B4-BE49-F238E27FC236}">
                <a16:creationId xmlns:a16="http://schemas.microsoft.com/office/drawing/2014/main" id="{B031A8F6-9231-D931-E49A-69684F9BF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2697B-5EE6-21FD-15FD-C8C23985E152}"/>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640261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A520-01F3-41CF-6DB3-7007DE14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261E62-B0D0-5074-79AA-FF093609C0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294661-CDCD-9E01-3459-5D5AE8EC7A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7AEA5F-7DFE-4D0A-50EF-0FB41232CCF9}"/>
              </a:ext>
            </a:extLst>
          </p:cNvPr>
          <p:cNvSpPr>
            <a:spLocks noGrp="1"/>
          </p:cNvSpPr>
          <p:nvPr>
            <p:ph type="dt" sz="half" idx="10"/>
          </p:nvPr>
        </p:nvSpPr>
        <p:spPr/>
        <p:txBody>
          <a:bodyPr/>
          <a:lstStyle/>
          <a:p>
            <a:fld id="{ECF50D19-B844-46F3-8687-885683C9FFAC}" type="datetimeFigureOut">
              <a:rPr lang="en-US" smtClean="0"/>
              <a:t>11/28/2023</a:t>
            </a:fld>
            <a:endParaRPr lang="en-US"/>
          </a:p>
        </p:txBody>
      </p:sp>
      <p:sp>
        <p:nvSpPr>
          <p:cNvPr id="6" name="Footer Placeholder 5">
            <a:extLst>
              <a:ext uri="{FF2B5EF4-FFF2-40B4-BE49-F238E27FC236}">
                <a16:creationId xmlns:a16="http://schemas.microsoft.com/office/drawing/2014/main" id="{54F1D79A-6707-82C4-4464-DCD5957E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DA87E-08C6-15C4-B322-132F3ABCB961}"/>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51797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C3F0-A348-F6AA-BA25-141F764AF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46BA3D-C101-1BAB-A886-136CA93D63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D506FA-DD16-A155-C902-9A05BAC996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71F79D-72EF-A774-EDE2-5674DA783C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51D681-1A18-6DAA-E164-6B5484168E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FFB467-5A94-1D12-09BE-D4B6B7B0EB74}"/>
              </a:ext>
            </a:extLst>
          </p:cNvPr>
          <p:cNvSpPr>
            <a:spLocks noGrp="1"/>
          </p:cNvSpPr>
          <p:nvPr>
            <p:ph type="dt" sz="half" idx="10"/>
          </p:nvPr>
        </p:nvSpPr>
        <p:spPr/>
        <p:txBody>
          <a:bodyPr/>
          <a:lstStyle/>
          <a:p>
            <a:fld id="{ECF50D19-B844-46F3-8687-885683C9FFAC}" type="datetimeFigureOut">
              <a:rPr lang="en-US" smtClean="0"/>
              <a:t>11/28/2023</a:t>
            </a:fld>
            <a:endParaRPr lang="en-US"/>
          </a:p>
        </p:txBody>
      </p:sp>
      <p:sp>
        <p:nvSpPr>
          <p:cNvPr id="8" name="Footer Placeholder 7">
            <a:extLst>
              <a:ext uri="{FF2B5EF4-FFF2-40B4-BE49-F238E27FC236}">
                <a16:creationId xmlns:a16="http://schemas.microsoft.com/office/drawing/2014/main" id="{F03CD1BB-D054-89E8-C8BE-142647DA3A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465A6-9EED-D8AF-188D-4596F4BD3DA4}"/>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1373120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D74A-519B-6AF9-CE93-EC9D0E210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AC27F5-8923-8AFA-0BE5-CA1EC07E5770}"/>
              </a:ext>
            </a:extLst>
          </p:cNvPr>
          <p:cNvSpPr>
            <a:spLocks noGrp="1"/>
          </p:cNvSpPr>
          <p:nvPr>
            <p:ph type="dt" sz="half" idx="10"/>
          </p:nvPr>
        </p:nvSpPr>
        <p:spPr/>
        <p:txBody>
          <a:bodyPr/>
          <a:lstStyle/>
          <a:p>
            <a:fld id="{ECF50D19-B844-46F3-8687-885683C9FFAC}" type="datetimeFigureOut">
              <a:rPr lang="en-US" smtClean="0"/>
              <a:t>11/28/2023</a:t>
            </a:fld>
            <a:endParaRPr lang="en-US"/>
          </a:p>
        </p:txBody>
      </p:sp>
      <p:sp>
        <p:nvSpPr>
          <p:cNvPr id="4" name="Footer Placeholder 3">
            <a:extLst>
              <a:ext uri="{FF2B5EF4-FFF2-40B4-BE49-F238E27FC236}">
                <a16:creationId xmlns:a16="http://schemas.microsoft.com/office/drawing/2014/main" id="{06C9FEE2-F206-2675-6D9E-24F0EB516E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AADF92-9D0C-05A3-1B0A-570D7C7BBF4A}"/>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26993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FA0727-B750-7A2A-BCE0-32C84C2EEC39}"/>
              </a:ext>
            </a:extLst>
          </p:cNvPr>
          <p:cNvSpPr>
            <a:spLocks noGrp="1"/>
          </p:cNvSpPr>
          <p:nvPr>
            <p:ph type="dt" sz="half" idx="10"/>
          </p:nvPr>
        </p:nvSpPr>
        <p:spPr/>
        <p:txBody>
          <a:bodyPr/>
          <a:lstStyle/>
          <a:p>
            <a:fld id="{ECF50D19-B844-46F3-8687-885683C9FFAC}" type="datetimeFigureOut">
              <a:rPr lang="en-US" smtClean="0"/>
              <a:t>11/28/2023</a:t>
            </a:fld>
            <a:endParaRPr lang="en-US"/>
          </a:p>
        </p:txBody>
      </p:sp>
      <p:sp>
        <p:nvSpPr>
          <p:cNvPr id="3" name="Footer Placeholder 2">
            <a:extLst>
              <a:ext uri="{FF2B5EF4-FFF2-40B4-BE49-F238E27FC236}">
                <a16:creationId xmlns:a16="http://schemas.microsoft.com/office/drawing/2014/main" id="{7234138C-4AD2-21D8-2850-151BCC277F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89C5A7-F223-6737-AA56-82BD03F0FFC9}"/>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301397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280F-7D8F-4A26-6B1E-1AA7AA988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573210-EABF-AB8F-B31A-7133EC9C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865BD-CBE6-8133-AE4B-64D787C26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A10E33-C398-288F-BC11-62453DEFE770}"/>
              </a:ext>
            </a:extLst>
          </p:cNvPr>
          <p:cNvSpPr>
            <a:spLocks noGrp="1"/>
          </p:cNvSpPr>
          <p:nvPr>
            <p:ph type="dt" sz="half" idx="10"/>
          </p:nvPr>
        </p:nvSpPr>
        <p:spPr/>
        <p:txBody>
          <a:bodyPr/>
          <a:lstStyle/>
          <a:p>
            <a:fld id="{ECF50D19-B844-46F3-8687-885683C9FFAC}" type="datetimeFigureOut">
              <a:rPr lang="en-US" smtClean="0"/>
              <a:t>11/28/2023</a:t>
            </a:fld>
            <a:endParaRPr lang="en-US"/>
          </a:p>
        </p:txBody>
      </p:sp>
      <p:sp>
        <p:nvSpPr>
          <p:cNvPr id="6" name="Footer Placeholder 5">
            <a:extLst>
              <a:ext uri="{FF2B5EF4-FFF2-40B4-BE49-F238E27FC236}">
                <a16:creationId xmlns:a16="http://schemas.microsoft.com/office/drawing/2014/main" id="{21634041-5399-255D-5FD6-91A636A3E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BD1A5A-8793-B99B-A733-3CF6C3389148}"/>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656212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776DD-471F-5FA9-8054-FA8106B8A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44A7FA-CF06-A548-2F3E-F615BCE6A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F345C6-8569-ABC6-A484-9CA7ACFA4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8C13A-4C37-8574-999D-86B1FEA80E88}"/>
              </a:ext>
            </a:extLst>
          </p:cNvPr>
          <p:cNvSpPr>
            <a:spLocks noGrp="1"/>
          </p:cNvSpPr>
          <p:nvPr>
            <p:ph type="dt" sz="half" idx="10"/>
          </p:nvPr>
        </p:nvSpPr>
        <p:spPr/>
        <p:txBody>
          <a:bodyPr/>
          <a:lstStyle/>
          <a:p>
            <a:fld id="{ECF50D19-B844-46F3-8687-885683C9FFAC}" type="datetimeFigureOut">
              <a:rPr lang="en-US" smtClean="0"/>
              <a:t>11/28/2023</a:t>
            </a:fld>
            <a:endParaRPr lang="en-US"/>
          </a:p>
        </p:txBody>
      </p:sp>
      <p:sp>
        <p:nvSpPr>
          <p:cNvPr id="6" name="Footer Placeholder 5">
            <a:extLst>
              <a:ext uri="{FF2B5EF4-FFF2-40B4-BE49-F238E27FC236}">
                <a16:creationId xmlns:a16="http://schemas.microsoft.com/office/drawing/2014/main" id="{201F4096-A96D-6CA4-3BD7-46FE6A245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B6857-6C73-9E7C-C60C-32760A63015F}"/>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54992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0E3CFC-41DA-9ECA-169F-738BB9928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A91D83-B7F1-B2C1-A5B2-955BC50D2A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7E3F1-6D17-A878-45BD-C673BABAEC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50D19-B844-46F3-8687-885683C9FFAC}" type="datetimeFigureOut">
              <a:rPr lang="en-US" smtClean="0"/>
              <a:t>11/28/2023</a:t>
            </a:fld>
            <a:endParaRPr lang="en-US"/>
          </a:p>
        </p:txBody>
      </p:sp>
      <p:sp>
        <p:nvSpPr>
          <p:cNvPr id="5" name="Footer Placeholder 4">
            <a:extLst>
              <a:ext uri="{FF2B5EF4-FFF2-40B4-BE49-F238E27FC236}">
                <a16:creationId xmlns:a16="http://schemas.microsoft.com/office/drawing/2014/main" id="{B5D1F191-9971-0694-63F4-CACCB5F14D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BE3D22-644A-8C73-D8BD-557A97CF4B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7D5CC-F4EE-49F3-83A4-36E0B1A1B574}" type="slidenum">
              <a:rPr lang="en-US" smtClean="0"/>
              <a:t>‹#›</a:t>
            </a:fld>
            <a:endParaRPr lang="en-US"/>
          </a:p>
        </p:txBody>
      </p:sp>
    </p:spTree>
    <p:extLst>
      <p:ext uri="{BB962C8B-B14F-4D97-AF65-F5344CB8AC3E}">
        <p14:creationId xmlns:p14="http://schemas.microsoft.com/office/powerpoint/2010/main" val="1050862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A948-3726-84DA-4A03-DCBF06C0E19E}"/>
              </a:ext>
            </a:extLst>
          </p:cNvPr>
          <p:cNvSpPr>
            <a:spLocks noGrp="1"/>
          </p:cNvSpPr>
          <p:nvPr>
            <p:ph type="ctrTitle"/>
          </p:nvPr>
        </p:nvSpPr>
        <p:spPr/>
        <p:txBody>
          <a:bodyPr>
            <a:normAutofit/>
          </a:bodyPr>
          <a:lstStyle/>
          <a:p>
            <a:r>
              <a:rPr lang="en-US" sz="4800" dirty="0">
                <a:effectLst/>
                <a:latin typeface="Calibri" panose="020F0502020204030204" pitchFamily="34" charset="0"/>
                <a:ea typeface="Calibri" panose="020F0502020204030204" pitchFamily="34" charset="0"/>
                <a:cs typeface="Times New Roman" panose="02020603050405020304" pitchFamily="18" charset="0"/>
              </a:rPr>
              <a:t>Building a prescribed fire database for the western United States</a:t>
            </a:r>
            <a:endParaRPr lang="en-US" sz="4800" dirty="0"/>
          </a:p>
        </p:txBody>
      </p:sp>
      <p:sp>
        <p:nvSpPr>
          <p:cNvPr id="3" name="Subtitle 2">
            <a:extLst>
              <a:ext uri="{FF2B5EF4-FFF2-40B4-BE49-F238E27FC236}">
                <a16:creationId xmlns:a16="http://schemas.microsoft.com/office/drawing/2014/main" id="{129872BD-81D3-9C2F-3384-8E45D4B4438D}"/>
              </a:ext>
            </a:extLst>
          </p:cNvPr>
          <p:cNvSpPr>
            <a:spLocks noGrp="1"/>
          </p:cNvSpPr>
          <p:nvPr>
            <p:ph type="subTitle" idx="1"/>
          </p:nvPr>
        </p:nvSpPr>
        <p:spPr/>
        <p:txBody>
          <a:bodyPr/>
          <a:lstStyle/>
          <a:p>
            <a:r>
              <a:rPr kumimoji="0" lang="en-US" sz="1800" b="0" i="0" u="none" strike="noStrike" kern="1200" cap="none" spc="0" normalizeH="0" baseline="0" noProof="0" dirty="0">
                <a:ln>
                  <a:noFill/>
                </a:ln>
                <a:solidFill>
                  <a:prstClr val="black">
                    <a:tint val="7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Kori Blankenship &amp; Teresa Chapman</a:t>
            </a:r>
          </a:p>
          <a:p>
            <a:endParaRPr lang="en-US" dirty="0"/>
          </a:p>
        </p:txBody>
      </p:sp>
    </p:spTree>
    <p:extLst>
      <p:ext uri="{BB962C8B-B14F-4D97-AF65-F5344CB8AC3E}">
        <p14:creationId xmlns:p14="http://schemas.microsoft.com/office/powerpoint/2010/main" val="36207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 broadcast fire size</a:t>
            </a:r>
          </a:p>
        </p:txBody>
      </p:sp>
      <p:sp>
        <p:nvSpPr>
          <p:cNvPr id="3" name="Content Placeholder 2">
            <a:extLst>
              <a:ext uri="{FF2B5EF4-FFF2-40B4-BE49-F238E27FC236}">
                <a16:creationId xmlns:a16="http://schemas.microsoft.com/office/drawing/2014/main" id="{A62575E0-99F8-FFFF-9BBF-21832FDC5F78}"/>
              </a:ext>
            </a:extLst>
          </p:cNvPr>
          <p:cNvSpPr>
            <a:spLocks noGrp="1"/>
          </p:cNvSpPr>
          <p:nvPr>
            <p:ph idx="1"/>
          </p:nvPr>
        </p:nvSpPr>
        <p:spPr>
          <a:xfrm>
            <a:off x="838200" y="1825625"/>
            <a:ext cx="3950110" cy="514452"/>
          </a:xfrm>
        </p:spPr>
        <p:txBody>
          <a:bodyPr>
            <a:normAutofit fontScale="92500" lnSpcReduction="10000"/>
          </a:bodyPr>
          <a:lstStyle/>
          <a:p>
            <a:pPr marL="0" algn="l" rtl="0" eaLnBrk="1" fontAlgn="b" latinLnBrk="0" hangingPunct="1">
              <a:spcBef>
                <a:spcPts val="0"/>
              </a:spcBef>
              <a:spcAft>
                <a:spcPts val="0"/>
              </a:spcAft>
            </a:pPr>
            <a:r>
              <a:rPr lang="en-US" sz="1800" b="0" i="0" u="none" strike="noStrike" kern="1200" dirty="0">
                <a:solidFill>
                  <a:srgbClr val="000000"/>
                </a:solidFill>
                <a:effectLst/>
                <a:latin typeface="Calibri" panose="020F0502020204030204" pitchFamily="34" charset="0"/>
              </a:rPr>
              <a:t>fire size box and whiskers; average completed size by state</a:t>
            </a:r>
            <a:endParaRPr lang="en-US" sz="1800" b="0" i="0" u="none" strike="noStrike" dirty="0">
              <a:effectLst/>
              <a:latin typeface="Arial" panose="020B0604020202020204" pitchFamily="34" charset="0"/>
            </a:endParaRPr>
          </a:p>
        </p:txBody>
      </p:sp>
    </p:spTree>
    <p:extLst>
      <p:ext uri="{BB962C8B-B14F-4D97-AF65-F5344CB8AC3E}">
        <p14:creationId xmlns:p14="http://schemas.microsoft.com/office/powerpoint/2010/main" val="214056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62575E0-99F8-FFFF-9BBF-21832FDC5F78}"/>
              </a:ext>
            </a:extLst>
          </p:cNvPr>
          <p:cNvSpPr>
            <a:spLocks noGrp="1"/>
          </p:cNvSpPr>
          <p:nvPr>
            <p:ph idx="1"/>
          </p:nvPr>
        </p:nvSpPr>
        <p:spPr>
          <a:xfrm>
            <a:off x="838200" y="1825625"/>
            <a:ext cx="3950110" cy="514452"/>
          </a:xfrm>
        </p:spPr>
        <p:txBody>
          <a:bodyPr>
            <a:normAutofit fontScale="62500" lnSpcReduction="20000"/>
          </a:bodyPr>
          <a:lstStyle/>
          <a:p>
            <a:pPr marL="0" indent="0">
              <a:buNone/>
            </a:pPr>
            <a:r>
              <a:rPr lang="en-US" dirty="0"/>
              <a:t>Estimated acres planned </a:t>
            </a:r>
            <a:r>
              <a:rPr lang="en-US" dirty="0">
                <a:highlight>
                  <a:srgbClr val="FFFF00"/>
                </a:highlight>
              </a:rPr>
              <a:t>X</a:t>
            </a:r>
            <a:r>
              <a:rPr lang="en-US" dirty="0"/>
              <a:t> in states per year 2017-2022</a:t>
            </a:r>
          </a:p>
        </p:txBody>
      </p:sp>
      <p:pic>
        <p:nvPicPr>
          <p:cNvPr id="6" name="Picture 5">
            <a:extLst>
              <a:ext uri="{FF2B5EF4-FFF2-40B4-BE49-F238E27FC236}">
                <a16:creationId xmlns:a16="http://schemas.microsoft.com/office/drawing/2014/main" id="{BEBEB09C-BC92-CC8F-5F1F-D4EB442E7735}"/>
              </a:ext>
            </a:extLst>
          </p:cNvPr>
          <p:cNvPicPr>
            <a:picLocks noChangeAspect="1"/>
          </p:cNvPicPr>
          <p:nvPr/>
        </p:nvPicPr>
        <p:blipFill>
          <a:blip r:embed="rId2"/>
          <a:stretch>
            <a:fillRect/>
          </a:stretch>
        </p:blipFill>
        <p:spPr>
          <a:xfrm>
            <a:off x="3297082" y="3069886"/>
            <a:ext cx="8056718" cy="3499839"/>
          </a:xfrm>
          <a:prstGeom prst="rect">
            <a:avLst/>
          </a:prstGeom>
        </p:spPr>
      </p:pic>
    </p:spTree>
    <p:extLst>
      <p:ext uri="{BB962C8B-B14F-4D97-AF65-F5344CB8AC3E}">
        <p14:creationId xmlns:p14="http://schemas.microsoft.com/office/powerpoint/2010/main" val="108082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62575E0-99F8-FFFF-9BBF-21832FDC5F78}"/>
              </a:ext>
            </a:extLst>
          </p:cNvPr>
          <p:cNvSpPr>
            <a:spLocks noGrp="1"/>
          </p:cNvSpPr>
          <p:nvPr>
            <p:ph idx="1"/>
          </p:nvPr>
        </p:nvSpPr>
        <p:spPr>
          <a:xfrm>
            <a:off x="838200" y="1825625"/>
            <a:ext cx="3950110" cy="514452"/>
          </a:xfrm>
        </p:spPr>
        <p:txBody>
          <a:bodyPr>
            <a:normAutofit fontScale="62500" lnSpcReduction="20000"/>
          </a:bodyPr>
          <a:lstStyle/>
          <a:p>
            <a:pPr marL="0" indent="0">
              <a:buNone/>
            </a:pPr>
            <a:r>
              <a:rPr lang="en-US" dirty="0"/>
              <a:t>Fire size (acres) for planned burns 2017-2022</a:t>
            </a:r>
          </a:p>
        </p:txBody>
      </p:sp>
      <p:pic>
        <p:nvPicPr>
          <p:cNvPr id="8" name="Picture 7">
            <a:extLst>
              <a:ext uri="{FF2B5EF4-FFF2-40B4-BE49-F238E27FC236}">
                <a16:creationId xmlns:a16="http://schemas.microsoft.com/office/drawing/2014/main" id="{6E501607-3A8D-7688-E7B5-731001A37905}"/>
              </a:ext>
            </a:extLst>
          </p:cNvPr>
          <p:cNvPicPr>
            <a:picLocks noChangeAspect="1"/>
          </p:cNvPicPr>
          <p:nvPr/>
        </p:nvPicPr>
        <p:blipFill>
          <a:blip r:embed="rId2"/>
          <a:stretch>
            <a:fillRect/>
          </a:stretch>
        </p:blipFill>
        <p:spPr>
          <a:xfrm>
            <a:off x="3159998" y="2490828"/>
            <a:ext cx="7239627" cy="4054191"/>
          </a:xfrm>
          <a:prstGeom prst="rect">
            <a:avLst/>
          </a:prstGeom>
        </p:spPr>
      </p:pic>
    </p:spTree>
    <p:extLst>
      <p:ext uri="{BB962C8B-B14F-4D97-AF65-F5344CB8AC3E}">
        <p14:creationId xmlns:p14="http://schemas.microsoft.com/office/powerpoint/2010/main" val="1067845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B4D0-D674-6157-BC13-D73DF3EAD28C}"/>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029F811-28EF-FEE6-C844-D1D802AE399E}"/>
              </a:ext>
            </a:extLst>
          </p:cNvPr>
          <p:cNvSpPr>
            <a:spLocks noGrp="1"/>
          </p:cNvSpPr>
          <p:nvPr>
            <p:ph idx="1"/>
          </p:nvPr>
        </p:nvSpPr>
        <p:spPr/>
        <p:txBody>
          <a:bodyPr/>
          <a:lstStyle/>
          <a:p>
            <a:r>
              <a:rPr lang="en-US" dirty="0"/>
              <a:t>Results are first approximation</a:t>
            </a:r>
          </a:p>
          <a:p>
            <a:endParaRPr lang="en-US" dirty="0"/>
          </a:p>
          <a:p>
            <a:endParaRPr lang="en-US" dirty="0"/>
          </a:p>
        </p:txBody>
      </p:sp>
    </p:spTree>
    <p:extLst>
      <p:ext uri="{BB962C8B-B14F-4D97-AF65-F5344CB8AC3E}">
        <p14:creationId xmlns:p14="http://schemas.microsoft.com/office/powerpoint/2010/main" val="3040154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F5AE-621A-F108-8EC2-144B923A4F34}"/>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2D89F9EC-CA5E-503B-CEE2-107849F08476}"/>
              </a:ext>
            </a:extLst>
          </p:cNvPr>
          <p:cNvSpPr>
            <a:spLocks noGrp="1"/>
          </p:cNvSpPr>
          <p:nvPr>
            <p:ph idx="1"/>
          </p:nvPr>
        </p:nvSpPr>
        <p:spPr/>
        <p:txBody>
          <a:bodyPr/>
          <a:lstStyle/>
          <a:p>
            <a:r>
              <a:rPr lang="en-US" dirty="0"/>
              <a:t>Error checking</a:t>
            </a:r>
          </a:p>
          <a:p>
            <a:r>
              <a:rPr lang="en-US" dirty="0"/>
              <a:t>Validation</a:t>
            </a:r>
          </a:p>
          <a:p>
            <a:r>
              <a:rPr lang="en-US" dirty="0"/>
              <a:t>Overlay with other sources</a:t>
            </a:r>
          </a:p>
          <a:p>
            <a:endParaRPr lang="en-US" dirty="0"/>
          </a:p>
        </p:txBody>
      </p:sp>
    </p:spTree>
    <p:extLst>
      <p:ext uri="{BB962C8B-B14F-4D97-AF65-F5344CB8AC3E}">
        <p14:creationId xmlns:p14="http://schemas.microsoft.com/office/powerpoint/2010/main" val="3928174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2B730-D304-103A-E2FB-305488E61BA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1E848B5D-3FD1-8834-9DFD-2F329F7DEACB}"/>
              </a:ext>
            </a:extLst>
          </p:cNvPr>
          <p:cNvSpPr>
            <a:spLocks noGrp="1"/>
          </p:cNvSpPr>
          <p:nvPr>
            <p:ph idx="1"/>
          </p:nvPr>
        </p:nvSpPr>
        <p:spPr/>
        <p:txBody>
          <a:bodyPr/>
          <a:lstStyle/>
          <a:p>
            <a:endParaRPr lang="en-US"/>
          </a:p>
        </p:txBody>
      </p:sp>
      <p:pic>
        <p:nvPicPr>
          <p:cNvPr id="4" name="Picture 3" descr="A forest fire with smoke coming out of it&#10;&#10;Description automatically generated">
            <a:extLst>
              <a:ext uri="{FF2B5EF4-FFF2-40B4-BE49-F238E27FC236}">
                <a16:creationId xmlns:a16="http://schemas.microsoft.com/office/drawing/2014/main" id="{930F616D-44A0-5444-57E5-48B833B79515}"/>
              </a:ext>
            </a:extLst>
          </p:cNvPr>
          <p:cNvPicPr>
            <a:picLocks noChangeAspect="1"/>
          </p:cNvPicPr>
          <p:nvPr/>
        </p:nvPicPr>
        <p:blipFill rotWithShape="1">
          <a:blip r:embed="rId2">
            <a:extLst>
              <a:ext uri="{28A0092B-C50C-407E-A947-70E740481C1C}">
                <a14:useLocalDpi xmlns:a14="http://schemas.microsoft.com/office/drawing/2010/main" val="0"/>
              </a:ext>
            </a:extLst>
          </a:blip>
          <a:srcRect l="9528" r="7250" b="23204"/>
          <a:stretch/>
        </p:blipFill>
        <p:spPr>
          <a:xfrm>
            <a:off x="7680960" y="346126"/>
            <a:ext cx="4267200" cy="2953284"/>
          </a:xfrm>
          <a:prstGeom prst="rect">
            <a:avLst/>
          </a:prstGeom>
        </p:spPr>
      </p:pic>
      <p:pic>
        <p:nvPicPr>
          <p:cNvPr id="5" name="Picture 4" descr="A forest of trees with grass and blue sky&#10;&#10;Description automatically generated">
            <a:extLst>
              <a:ext uri="{FF2B5EF4-FFF2-40B4-BE49-F238E27FC236}">
                <a16:creationId xmlns:a16="http://schemas.microsoft.com/office/drawing/2014/main" id="{161EA85E-9DBF-A97F-2F8F-079052C9634B}"/>
              </a:ext>
            </a:extLst>
          </p:cNvPr>
          <p:cNvPicPr>
            <a:picLocks noChangeAspect="1"/>
          </p:cNvPicPr>
          <p:nvPr/>
        </p:nvPicPr>
        <p:blipFill rotWithShape="1">
          <a:blip r:embed="rId3">
            <a:extLst>
              <a:ext uri="{28A0092B-C50C-407E-A947-70E740481C1C}">
                <a14:useLocalDpi xmlns:a14="http://schemas.microsoft.com/office/drawing/2010/main" val="0"/>
              </a:ext>
            </a:extLst>
          </a:blip>
          <a:srcRect b="8237"/>
          <a:stretch/>
        </p:blipFill>
        <p:spPr>
          <a:xfrm>
            <a:off x="7680960" y="3561080"/>
            <a:ext cx="4267200" cy="2936786"/>
          </a:xfrm>
          <a:prstGeom prst="rect">
            <a:avLst/>
          </a:prstGeom>
        </p:spPr>
      </p:pic>
    </p:spTree>
    <p:extLst>
      <p:ext uri="{BB962C8B-B14F-4D97-AF65-F5344CB8AC3E}">
        <p14:creationId xmlns:p14="http://schemas.microsoft.com/office/powerpoint/2010/main" val="537674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can in a forest&#10;&#10;Description automatically generated">
            <a:extLst>
              <a:ext uri="{FF2B5EF4-FFF2-40B4-BE49-F238E27FC236}">
                <a16:creationId xmlns:a16="http://schemas.microsoft.com/office/drawing/2014/main" id="{E5ED2883-4C73-FF87-0DA9-41D34FABB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516"/>
            <a:ext cx="3474720" cy="2606040"/>
          </a:xfrm>
          <a:prstGeom prst="rect">
            <a:avLst/>
          </a:prstGeom>
        </p:spPr>
      </p:pic>
      <p:pic>
        <p:nvPicPr>
          <p:cNvPr id="11" name="Picture 10" descr="A forest fire with trees and grass&#10;&#10;Description automatically generated">
            <a:extLst>
              <a:ext uri="{FF2B5EF4-FFF2-40B4-BE49-F238E27FC236}">
                <a16:creationId xmlns:a16="http://schemas.microsoft.com/office/drawing/2014/main" id="{FE93DF4F-230B-3795-979E-082286D2F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42268" y="1263351"/>
            <a:ext cx="5545567" cy="4159175"/>
          </a:xfrm>
          <a:prstGeom prst="rect">
            <a:avLst/>
          </a:prstGeom>
        </p:spPr>
      </p:pic>
      <p:pic>
        <p:nvPicPr>
          <p:cNvPr id="13" name="Picture 12" descr="A forest fire with smoke&#10;&#10;Description automatically generated">
            <a:extLst>
              <a:ext uri="{FF2B5EF4-FFF2-40B4-BE49-F238E27FC236}">
                <a16:creationId xmlns:a16="http://schemas.microsoft.com/office/drawing/2014/main" id="{56217F96-3A2B-3DE2-D614-A57163458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734" y="5076118"/>
            <a:ext cx="2375843" cy="1781882"/>
          </a:xfrm>
          <a:prstGeom prst="rect">
            <a:avLst/>
          </a:prstGeom>
        </p:spPr>
      </p:pic>
      <p:pic>
        <p:nvPicPr>
          <p:cNvPr id="19" name="Picture 18" descr="A forest fire on a hill&#10;&#10;Description automatically generated">
            <a:extLst>
              <a:ext uri="{FF2B5EF4-FFF2-40B4-BE49-F238E27FC236}">
                <a16:creationId xmlns:a16="http://schemas.microsoft.com/office/drawing/2014/main" id="{83FA3603-CCCB-CFF5-A6A3-836429439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6944" y="5076118"/>
            <a:ext cx="3167790" cy="1781882"/>
          </a:xfrm>
          <a:prstGeom prst="rect">
            <a:avLst/>
          </a:prstGeom>
        </p:spPr>
      </p:pic>
    </p:spTree>
    <p:extLst>
      <p:ext uri="{BB962C8B-B14F-4D97-AF65-F5344CB8AC3E}">
        <p14:creationId xmlns:p14="http://schemas.microsoft.com/office/powerpoint/2010/main" val="2054471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9C9B-EEA7-20C4-66E8-B5A14457D6DF}"/>
              </a:ext>
            </a:extLst>
          </p:cNvPr>
          <p:cNvSpPr>
            <a:spLocks noGrp="1"/>
          </p:cNvSpPr>
          <p:nvPr>
            <p:ph type="title"/>
          </p:nvPr>
        </p:nvSpPr>
        <p:spPr/>
        <p:txBody>
          <a:bodyPr/>
          <a:lstStyle/>
          <a:p>
            <a:endParaRPr lang="en-US"/>
          </a:p>
        </p:txBody>
      </p:sp>
      <p:pic>
        <p:nvPicPr>
          <p:cNvPr id="5" name="Content Placeholder 4" descr="A person and child wearing hard hats&#10;&#10;Description automatically generated">
            <a:extLst>
              <a:ext uri="{FF2B5EF4-FFF2-40B4-BE49-F238E27FC236}">
                <a16:creationId xmlns:a16="http://schemas.microsoft.com/office/drawing/2014/main" id="{E4896B1B-0069-8773-53D8-C064960F4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8417" y="2217178"/>
            <a:ext cx="5791780" cy="4351338"/>
          </a:xfrm>
        </p:spPr>
      </p:pic>
      <p:pic>
        <p:nvPicPr>
          <p:cNvPr id="7" name="Picture 6" descr="A tall tree with many branches&#10;&#10;Description automatically generated">
            <a:extLst>
              <a:ext uri="{FF2B5EF4-FFF2-40B4-BE49-F238E27FC236}">
                <a16:creationId xmlns:a16="http://schemas.microsoft.com/office/drawing/2014/main" id="{9062B1D7-FE71-1BE2-DB13-8F2C9DEF3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3" y="-161365"/>
            <a:ext cx="5143500" cy="6858000"/>
          </a:xfrm>
          <a:prstGeom prst="rect">
            <a:avLst/>
          </a:prstGeom>
        </p:spPr>
      </p:pic>
      <p:pic>
        <p:nvPicPr>
          <p:cNvPr id="8" name="Picture 7" descr="A person in a field with a fire in the background&#10;&#10;Description automatically generated">
            <a:extLst>
              <a:ext uri="{FF2B5EF4-FFF2-40B4-BE49-F238E27FC236}">
                <a16:creationId xmlns:a16="http://schemas.microsoft.com/office/drawing/2014/main" id="{248E418B-C277-9D33-C546-B21186B0A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313" y="289484"/>
            <a:ext cx="3659056" cy="2744292"/>
          </a:xfrm>
          <a:prstGeom prst="rect">
            <a:avLst/>
          </a:prstGeom>
        </p:spPr>
      </p:pic>
    </p:spTree>
    <p:extLst>
      <p:ext uri="{BB962C8B-B14F-4D97-AF65-F5344CB8AC3E}">
        <p14:creationId xmlns:p14="http://schemas.microsoft.com/office/powerpoint/2010/main" val="1641052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4052-813C-70A1-57B0-21728B102E72}"/>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35EC09AF-6739-2C23-8486-E717907D4D5F}"/>
              </a:ext>
            </a:extLst>
          </p:cNvPr>
          <p:cNvSpPr>
            <a:spLocks noGrp="1"/>
          </p:cNvSpPr>
          <p:nvPr>
            <p:ph idx="1"/>
          </p:nvPr>
        </p:nvSpPr>
        <p:spPr/>
        <p:txBody>
          <a:bodyPr/>
          <a:lstStyle/>
          <a:p>
            <a:r>
              <a:rPr lang="en-US" dirty="0"/>
              <a:t>Problem:</a:t>
            </a:r>
          </a:p>
          <a:p>
            <a:pPr lvl="1"/>
            <a:r>
              <a:rPr lang="en-US" dirty="0"/>
              <a:t>Interested in fuel </a:t>
            </a:r>
            <a:r>
              <a:rPr lang="en-US" dirty="0" err="1"/>
              <a:t>tx</a:t>
            </a:r>
            <a:r>
              <a:rPr lang="en-US" dirty="0"/>
              <a:t> effectiveness</a:t>
            </a:r>
          </a:p>
          <a:p>
            <a:pPr lvl="1"/>
            <a:r>
              <a:rPr lang="en-US" dirty="0"/>
              <a:t>No reporting system for all burns</a:t>
            </a:r>
          </a:p>
          <a:p>
            <a:pPr lvl="1"/>
            <a:r>
              <a:rPr lang="en-US" dirty="0"/>
              <a:t>Difficult to detect </a:t>
            </a:r>
            <a:r>
              <a:rPr lang="en-US" dirty="0" err="1"/>
              <a:t>rx</a:t>
            </a:r>
            <a:r>
              <a:rPr lang="en-US" dirty="0"/>
              <a:t> fire remotely, private burns generally not collect in public repository</a:t>
            </a:r>
          </a:p>
          <a:p>
            <a:pPr lvl="1"/>
            <a:endParaRPr lang="en-US" dirty="0"/>
          </a:p>
          <a:p>
            <a:pPr lvl="1"/>
            <a:endParaRPr lang="en-US" dirty="0"/>
          </a:p>
        </p:txBody>
      </p:sp>
      <p:pic>
        <p:nvPicPr>
          <p:cNvPr id="5" name="Picture 4">
            <a:extLst>
              <a:ext uri="{FF2B5EF4-FFF2-40B4-BE49-F238E27FC236}">
                <a16:creationId xmlns:a16="http://schemas.microsoft.com/office/drawing/2014/main" id="{77D517A8-5D24-12FC-C287-31AE037A7241}"/>
              </a:ext>
            </a:extLst>
          </p:cNvPr>
          <p:cNvPicPr>
            <a:picLocks noChangeAspect="1"/>
          </p:cNvPicPr>
          <p:nvPr/>
        </p:nvPicPr>
        <p:blipFill>
          <a:blip r:embed="rId3"/>
          <a:stretch>
            <a:fillRect/>
          </a:stretch>
        </p:blipFill>
        <p:spPr>
          <a:xfrm>
            <a:off x="5051441" y="1957017"/>
            <a:ext cx="7140559" cy="4686706"/>
          </a:xfrm>
          <a:prstGeom prst="rect">
            <a:avLst/>
          </a:prstGeom>
        </p:spPr>
      </p:pic>
    </p:spTree>
    <p:extLst>
      <p:ext uri="{BB962C8B-B14F-4D97-AF65-F5344CB8AC3E}">
        <p14:creationId xmlns:p14="http://schemas.microsoft.com/office/powerpoint/2010/main" val="205780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D628-AA4B-D0D2-4846-B520FA4A7612}"/>
              </a:ext>
            </a:extLst>
          </p:cNvPr>
          <p:cNvSpPr>
            <a:spLocks noGrp="1"/>
          </p:cNvSpPr>
          <p:nvPr>
            <p:ph type="title"/>
          </p:nvPr>
        </p:nvSpPr>
        <p:spPr/>
        <p:txBody>
          <a:bodyPr/>
          <a:lstStyle/>
          <a:p>
            <a:r>
              <a:rPr lang="en-US" dirty="0"/>
              <a:t>Data</a:t>
            </a:r>
          </a:p>
        </p:txBody>
      </p:sp>
      <p:graphicFrame>
        <p:nvGraphicFramePr>
          <p:cNvPr id="6" name="Content Placeholder 5">
            <a:extLst>
              <a:ext uri="{FF2B5EF4-FFF2-40B4-BE49-F238E27FC236}">
                <a16:creationId xmlns:a16="http://schemas.microsoft.com/office/drawing/2014/main" id="{F883D50E-C5C5-9046-7069-85905DF18DE5}"/>
              </a:ext>
            </a:extLst>
          </p:cNvPr>
          <p:cNvGraphicFramePr>
            <a:graphicFrameLocks noGrp="1"/>
          </p:cNvGraphicFramePr>
          <p:nvPr>
            <p:ph idx="1"/>
            <p:extLst>
              <p:ext uri="{D42A27DB-BD31-4B8C-83A1-F6EECF244321}">
                <p14:modId xmlns:p14="http://schemas.microsoft.com/office/powerpoint/2010/main" val="1855813927"/>
              </p:ext>
            </p:extLst>
          </p:nvPr>
        </p:nvGraphicFramePr>
        <p:xfrm>
          <a:off x="2764715" y="1172585"/>
          <a:ext cx="7949898" cy="4680380"/>
        </p:xfrm>
        <a:graphic>
          <a:graphicData uri="http://schemas.openxmlformats.org/drawingml/2006/table">
            <a:tbl>
              <a:tblPr firstRow="1" firstCol="1" bandRow="1"/>
              <a:tblGrid>
                <a:gridCol w="531411">
                  <a:extLst>
                    <a:ext uri="{9D8B030D-6E8A-4147-A177-3AD203B41FA5}">
                      <a16:colId xmlns:a16="http://schemas.microsoft.com/office/drawing/2014/main" val="4059743580"/>
                    </a:ext>
                  </a:extLst>
                </a:gridCol>
                <a:gridCol w="651297">
                  <a:extLst>
                    <a:ext uri="{9D8B030D-6E8A-4147-A177-3AD203B41FA5}">
                      <a16:colId xmlns:a16="http://schemas.microsoft.com/office/drawing/2014/main" val="1089165260"/>
                    </a:ext>
                  </a:extLst>
                </a:gridCol>
                <a:gridCol w="807744">
                  <a:extLst>
                    <a:ext uri="{9D8B030D-6E8A-4147-A177-3AD203B41FA5}">
                      <a16:colId xmlns:a16="http://schemas.microsoft.com/office/drawing/2014/main" val="3710892869"/>
                    </a:ext>
                  </a:extLst>
                </a:gridCol>
                <a:gridCol w="757578">
                  <a:extLst>
                    <a:ext uri="{9D8B030D-6E8A-4147-A177-3AD203B41FA5}">
                      <a16:colId xmlns:a16="http://schemas.microsoft.com/office/drawing/2014/main" val="2210439227"/>
                    </a:ext>
                  </a:extLst>
                </a:gridCol>
                <a:gridCol w="371562">
                  <a:extLst>
                    <a:ext uri="{9D8B030D-6E8A-4147-A177-3AD203B41FA5}">
                      <a16:colId xmlns:a16="http://schemas.microsoft.com/office/drawing/2014/main" val="1049542801"/>
                    </a:ext>
                  </a:extLst>
                </a:gridCol>
                <a:gridCol w="371562">
                  <a:extLst>
                    <a:ext uri="{9D8B030D-6E8A-4147-A177-3AD203B41FA5}">
                      <a16:colId xmlns:a16="http://schemas.microsoft.com/office/drawing/2014/main" val="3928294844"/>
                    </a:ext>
                  </a:extLst>
                </a:gridCol>
                <a:gridCol w="371562">
                  <a:extLst>
                    <a:ext uri="{9D8B030D-6E8A-4147-A177-3AD203B41FA5}">
                      <a16:colId xmlns:a16="http://schemas.microsoft.com/office/drawing/2014/main" val="922490770"/>
                    </a:ext>
                  </a:extLst>
                </a:gridCol>
                <a:gridCol w="371562">
                  <a:extLst>
                    <a:ext uri="{9D8B030D-6E8A-4147-A177-3AD203B41FA5}">
                      <a16:colId xmlns:a16="http://schemas.microsoft.com/office/drawing/2014/main" val="548960076"/>
                    </a:ext>
                  </a:extLst>
                </a:gridCol>
                <a:gridCol w="371562">
                  <a:extLst>
                    <a:ext uri="{9D8B030D-6E8A-4147-A177-3AD203B41FA5}">
                      <a16:colId xmlns:a16="http://schemas.microsoft.com/office/drawing/2014/main" val="514707053"/>
                    </a:ext>
                  </a:extLst>
                </a:gridCol>
                <a:gridCol w="371562">
                  <a:extLst>
                    <a:ext uri="{9D8B030D-6E8A-4147-A177-3AD203B41FA5}">
                      <a16:colId xmlns:a16="http://schemas.microsoft.com/office/drawing/2014/main" val="2424793208"/>
                    </a:ext>
                  </a:extLst>
                </a:gridCol>
                <a:gridCol w="371562">
                  <a:extLst>
                    <a:ext uri="{9D8B030D-6E8A-4147-A177-3AD203B41FA5}">
                      <a16:colId xmlns:a16="http://schemas.microsoft.com/office/drawing/2014/main" val="2647739267"/>
                    </a:ext>
                  </a:extLst>
                </a:gridCol>
                <a:gridCol w="371562">
                  <a:extLst>
                    <a:ext uri="{9D8B030D-6E8A-4147-A177-3AD203B41FA5}">
                      <a16:colId xmlns:a16="http://schemas.microsoft.com/office/drawing/2014/main" val="1747565207"/>
                    </a:ext>
                  </a:extLst>
                </a:gridCol>
                <a:gridCol w="371562">
                  <a:extLst>
                    <a:ext uri="{9D8B030D-6E8A-4147-A177-3AD203B41FA5}">
                      <a16:colId xmlns:a16="http://schemas.microsoft.com/office/drawing/2014/main" val="2159723009"/>
                    </a:ext>
                  </a:extLst>
                </a:gridCol>
                <a:gridCol w="371562">
                  <a:extLst>
                    <a:ext uri="{9D8B030D-6E8A-4147-A177-3AD203B41FA5}">
                      <a16:colId xmlns:a16="http://schemas.microsoft.com/office/drawing/2014/main" val="1511374412"/>
                    </a:ext>
                  </a:extLst>
                </a:gridCol>
                <a:gridCol w="371562">
                  <a:extLst>
                    <a:ext uri="{9D8B030D-6E8A-4147-A177-3AD203B41FA5}">
                      <a16:colId xmlns:a16="http://schemas.microsoft.com/office/drawing/2014/main" val="3372796437"/>
                    </a:ext>
                  </a:extLst>
                </a:gridCol>
                <a:gridCol w="371562">
                  <a:extLst>
                    <a:ext uri="{9D8B030D-6E8A-4147-A177-3AD203B41FA5}">
                      <a16:colId xmlns:a16="http://schemas.microsoft.com/office/drawing/2014/main" val="83653501"/>
                    </a:ext>
                  </a:extLst>
                </a:gridCol>
                <a:gridCol w="371562">
                  <a:extLst>
                    <a:ext uri="{9D8B030D-6E8A-4147-A177-3AD203B41FA5}">
                      <a16:colId xmlns:a16="http://schemas.microsoft.com/office/drawing/2014/main" val="3993546178"/>
                    </a:ext>
                  </a:extLst>
                </a:gridCol>
                <a:gridCol w="371562">
                  <a:extLst>
                    <a:ext uri="{9D8B030D-6E8A-4147-A177-3AD203B41FA5}">
                      <a16:colId xmlns:a16="http://schemas.microsoft.com/office/drawing/2014/main" val="3506241994"/>
                    </a:ext>
                  </a:extLst>
                </a:gridCol>
              </a:tblGrid>
              <a:tr h="260021">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Burn Type</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Complete</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Polygon</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14">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Years of Collection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8531507"/>
                  </a:ext>
                </a:extLst>
              </a:tr>
              <a:tr h="72227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pre-2010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945946"/>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35901466"/>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extLst>
                  <a:ext uri="{0D108BD9-81ED-4DB2-BD59-A6C34878D82A}">
                    <a16:rowId xmlns:a16="http://schemas.microsoft.com/office/drawing/2014/main" val="758008899"/>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val="2264984707"/>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24949634"/>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2953539342"/>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443438266"/>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extLst>
                  <a:ext uri="{0D108BD9-81ED-4DB2-BD59-A6C34878D82A}">
                    <a16:rowId xmlns:a16="http://schemas.microsoft.com/office/drawing/2014/main" val="759724537"/>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extLst>
                  <a:ext uri="{0D108BD9-81ED-4DB2-BD59-A6C34878D82A}">
                    <a16:rowId xmlns:a16="http://schemas.microsoft.com/office/drawing/2014/main" val="1225866787"/>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2421941055"/>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990259"/>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val="928662302"/>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extLst>
                  <a:ext uri="{0D108BD9-81ED-4DB2-BD59-A6C34878D82A}">
                    <a16:rowId xmlns:a16="http://schemas.microsoft.com/office/drawing/2014/main" val="3020457733"/>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extLst>
                  <a:ext uri="{0D108BD9-81ED-4DB2-BD59-A6C34878D82A}">
                    <a16:rowId xmlns:a16="http://schemas.microsoft.com/office/drawing/2014/main" val="4028118027"/>
                  </a:ext>
                </a:extLst>
              </a:tr>
              <a:tr h="231130">
                <a:tc gridSpan="18">
                  <a:txBody>
                    <a:bodyPr/>
                    <a:lstStyle/>
                    <a:p>
                      <a:pPr marL="0" marR="0">
                        <a:spcBef>
                          <a:spcPts val="0"/>
                        </a:spcBef>
                        <a:spcAft>
                          <a:spcPts val="0"/>
                        </a:spcAft>
                      </a:pPr>
                      <a:r>
                        <a:rPr lang="en-US" sz="9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Burn type indicates whether the permit distinguishes broadcast, pile, and other types of burning.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95331779"/>
                  </a:ext>
                </a:extLst>
              </a:tr>
              <a:tr h="231130">
                <a:tc gridSpan="18">
                  <a:txBody>
                    <a:bodyPr/>
                    <a:lstStyle/>
                    <a:p>
                      <a:pPr marL="0" marR="0">
                        <a:spcBef>
                          <a:spcPts val="0"/>
                        </a:spcBef>
                        <a:spcAft>
                          <a:spcPts val="0"/>
                        </a:spcAft>
                      </a:pPr>
                      <a:r>
                        <a:rPr lang="en-US" sz="9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Complete indicates state where burn completion is tracked. If it is not tracked, we only know what was permitted.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1418162"/>
                  </a:ext>
                </a:extLst>
              </a:tr>
              <a:tr h="231130">
                <a:tc gridSpan="18">
                  <a:txBody>
                    <a:bodyPr/>
                    <a:lstStyle/>
                    <a:p>
                      <a:pPr marL="0" marR="0">
                        <a:spcBef>
                          <a:spcPts val="0"/>
                        </a:spcBef>
                        <a:spcAft>
                          <a:spcPts val="0"/>
                        </a:spcAft>
                      </a:pPr>
                      <a:r>
                        <a:rPr lang="en-US" sz="9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US" sz="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Polygon indicates states with additional state-level polygon data about prescribed burns.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9433844"/>
                  </a:ext>
                </a:extLst>
              </a:tr>
            </a:tbl>
          </a:graphicData>
        </a:graphic>
      </p:graphicFrame>
      <p:sp>
        <p:nvSpPr>
          <p:cNvPr id="3" name="TextBox 2">
            <a:extLst>
              <a:ext uri="{FF2B5EF4-FFF2-40B4-BE49-F238E27FC236}">
                <a16:creationId xmlns:a16="http://schemas.microsoft.com/office/drawing/2014/main" id="{5C80535F-B815-278B-EF80-78C99AFDBAB6}"/>
              </a:ext>
            </a:extLst>
          </p:cNvPr>
          <p:cNvSpPr txBox="1"/>
          <p:nvPr/>
        </p:nvSpPr>
        <p:spPr>
          <a:xfrm>
            <a:off x="4010111" y="383312"/>
            <a:ext cx="4918735" cy="369332"/>
          </a:xfrm>
          <a:prstGeom prst="rect">
            <a:avLst/>
          </a:prstGeom>
          <a:noFill/>
        </p:spPr>
        <p:txBody>
          <a:bodyPr wrap="square" rtlCol="0">
            <a:spAutoFit/>
          </a:bodyPr>
          <a:lstStyle/>
          <a:p>
            <a:r>
              <a:rPr lang="en-US" dirty="0"/>
              <a:t>methods: # of records by state total</a:t>
            </a:r>
          </a:p>
        </p:txBody>
      </p:sp>
      <p:pic>
        <p:nvPicPr>
          <p:cNvPr id="7" name="Picture 6">
            <a:extLst>
              <a:ext uri="{FF2B5EF4-FFF2-40B4-BE49-F238E27FC236}">
                <a16:creationId xmlns:a16="http://schemas.microsoft.com/office/drawing/2014/main" id="{284F7E31-AEC8-C08F-3409-788FB8167925}"/>
              </a:ext>
            </a:extLst>
          </p:cNvPr>
          <p:cNvPicPr>
            <a:picLocks noChangeAspect="1"/>
          </p:cNvPicPr>
          <p:nvPr/>
        </p:nvPicPr>
        <p:blipFill>
          <a:blip r:embed="rId3"/>
          <a:stretch>
            <a:fillRect/>
          </a:stretch>
        </p:blipFill>
        <p:spPr>
          <a:xfrm>
            <a:off x="1838661" y="6187944"/>
            <a:ext cx="6652837" cy="472481"/>
          </a:xfrm>
          <a:prstGeom prst="rect">
            <a:avLst/>
          </a:prstGeom>
        </p:spPr>
      </p:pic>
    </p:spTree>
    <p:extLst>
      <p:ext uri="{BB962C8B-B14F-4D97-AF65-F5344CB8AC3E}">
        <p14:creationId xmlns:p14="http://schemas.microsoft.com/office/powerpoint/2010/main" val="285937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7790-D267-9505-1DB4-689BC139510F}"/>
              </a:ext>
            </a:extLst>
          </p:cNvPr>
          <p:cNvSpPr>
            <a:spLocks noGrp="1"/>
          </p:cNvSpPr>
          <p:nvPr>
            <p:ph type="title"/>
          </p:nvPr>
        </p:nvSpPr>
        <p:spPr/>
        <p:txBody>
          <a:bodyPr/>
          <a:lstStyle/>
          <a:p>
            <a:r>
              <a:rPr lang="en-US" dirty="0"/>
              <a:t>Methods – data compilation</a:t>
            </a:r>
          </a:p>
        </p:txBody>
      </p:sp>
      <p:sp>
        <p:nvSpPr>
          <p:cNvPr id="3" name="Content Placeholder 2">
            <a:extLst>
              <a:ext uri="{FF2B5EF4-FFF2-40B4-BE49-F238E27FC236}">
                <a16:creationId xmlns:a16="http://schemas.microsoft.com/office/drawing/2014/main" id="{37915AF8-7CB1-00B1-C15C-E225EEF8AFD2}"/>
              </a:ext>
            </a:extLst>
          </p:cNvPr>
          <p:cNvSpPr>
            <a:spLocks noGrp="1"/>
          </p:cNvSpPr>
          <p:nvPr>
            <p:ph idx="1"/>
          </p:nvPr>
        </p:nvSpPr>
        <p:spPr/>
        <p:txBody>
          <a:bodyPr>
            <a:normAutofit/>
          </a:bodyPr>
          <a:lstStyle/>
          <a:p>
            <a:pPr marL="514350" indent="-514350">
              <a:buFont typeface="+mj-lt"/>
              <a:buAutoNum type="arabicPeriod"/>
            </a:pPr>
            <a:r>
              <a:rPr lang="en-US" dirty="0"/>
              <a:t>Hella processing: permit, request, complete</a:t>
            </a:r>
          </a:p>
          <a:p>
            <a:pPr marL="514350" indent="-514350">
              <a:buFont typeface="+mj-lt"/>
              <a:buAutoNum type="arabicPeriod"/>
            </a:pPr>
            <a:r>
              <a:rPr lang="en-US" dirty="0"/>
              <a:t>Unique burns: state, year, </a:t>
            </a:r>
            <a:r>
              <a:rPr lang="en-US" dirty="0" err="1"/>
              <a:t>lat</a:t>
            </a:r>
            <a:r>
              <a:rPr lang="en-US" dirty="0"/>
              <a:t>/</a:t>
            </a:r>
            <a:r>
              <a:rPr lang="en-US" dirty="0" err="1"/>
              <a:t>lon</a:t>
            </a:r>
            <a:r>
              <a:rPr lang="en-US" dirty="0"/>
              <a:t>, burn type, tracking number, burn name</a:t>
            </a:r>
          </a:p>
          <a:p>
            <a:pPr marL="514350" indent="-514350">
              <a:buFont typeface="+mj-lt"/>
              <a:buAutoNum type="arabicPeriod"/>
            </a:pPr>
            <a:r>
              <a:rPr lang="en-US" dirty="0"/>
              <a:t>Planned acres: permitted acres, max requested acres, or completed acres</a:t>
            </a:r>
          </a:p>
          <a:p>
            <a:pPr marL="0" indent="0">
              <a:buNone/>
            </a:pPr>
            <a:endParaRPr lang="en-US" dirty="0"/>
          </a:p>
        </p:txBody>
      </p:sp>
    </p:spTree>
    <p:extLst>
      <p:ext uri="{BB962C8B-B14F-4D97-AF65-F5344CB8AC3E}">
        <p14:creationId xmlns:p14="http://schemas.microsoft.com/office/powerpoint/2010/main" val="374936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63F5-7132-8EC6-30EF-878126311B48}"/>
              </a:ext>
            </a:extLst>
          </p:cNvPr>
          <p:cNvSpPr>
            <a:spLocks noGrp="1"/>
          </p:cNvSpPr>
          <p:nvPr>
            <p:ph type="title"/>
          </p:nvPr>
        </p:nvSpPr>
        <p:spPr/>
        <p:txBody>
          <a:bodyPr/>
          <a:lstStyle/>
          <a:p>
            <a:r>
              <a:rPr lang="en-US" dirty="0"/>
              <a:t>Methods - validation</a:t>
            </a:r>
          </a:p>
        </p:txBody>
      </p:sp>
      <p:sp>
        <p:nvSpPr>
          <p:cNvPr id="3" name="Content Placeholder 2">
            <a:extLst>
              <a:ext uri="{FF2B5EF4-FFF2-40B4-BE49-F238E27FC236}">
                <a16:creationId xmlns:a16="http://schemas.microsoft.com/office/drawing/2014/main" id="{917317D2-ACFE-D056-42FA-5A9C0D79A741}"/>
              </a:ext>
            </a:extLst>
          </p:cNvPr>
          <p:cNvSpPr>
            <a:spLocks noGrp="1"/>
          </p:cNvSpPr>
          <p:nvPr>
            <p:ph idx="1"/>
          </p:nvPr>
        </p:nvSpPr>
        <p:spPr/>
        <p:txBody>
          <a:bodyPr/>
          <a:lstStyle/>
          <a:p>
            <a:r>
              <a:rPr lang="en-US" dirty="0"/>
              <a:t>Data are incomplete and not completable</a:t>
            </a:r>
          </a:p>
          <a:p>
            <a:r>
              <a:rPr lang="en-US" dirty="0"/>
              <a:t>Data are not validated and Completion? Validation?</a:t>
            </a:r>
          </a:p>
        </p:txBody>
      </p:sp>
      <p:pic>
        <p:nvPicPr>
          <p:cNvPr id="5" name="Picture 4">
            <a:extLst>
              <a:ext uri="{FF2B5EF4-FFF2-40B4-BE49-F238E27FC236}">
                <a16:creationId xmlns:a16="http://schemas.microsoft.com/office/drawing/2014/main" id="{41207517-760F-C2C2-7FF5-E34D430428AC}"/>
              </a:ext>
            </a:extLst>
          </p:cNvPr>
          <p:cNvPicPr>
            <a:picLocks noChangeAspect="1"/>
          </p:cNvPicPr>
          <p:nvPr/>
        </p:nvPicPr>
        <p:blipFill>
          <a:blip r:embed="rId2"/>
          <a:stretch>
            <a:fillRect/>
          </a:stretch>
        </p:blipFill>
        <p:spPr>
          <a:xfrm>
            <a:off x="4087906" y="2376763"/>
            <a:ext cx="7803606" cy="4089069"/>
          </a:xfrm>
          <a:prstGeom prst="rect">
            <a:avLst/>
          </a:prstGeom>
        </p:spPr>
      </p:pic>
    </p:spTree>
    <p:extLst>
      <p:ext uri="{BB962C8B-B14F-4D97-AF65-F5344CB8AC3E}">
        <p14:creationId xmlns:p14="http://schemas.microsoft.com/office/powerpoint/2010/main" val="4201503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62575E0-99F8-FFFF-9BBF-21832FDC5F78}"/>
              </a:ext>
            </a:extLst>
          </p:cNvPr>
          <p:cNvSpPr>
            <a:spLocks noGrp="1"/>
          </p:cNvSpPr>
          <p:nvPr>
            <p:ph idx="1"/>
          </p:nvPr>
        </p:nvSpPr>
        <p:spPr>
          <a:xfrm>
            <a:off x="838200" y="1825625"/>
            <a:ext cx="3950110" cy="514452"/>
          </a:xfrm>
        </p:spPr>
        <p:txBody>
          <a:bodyPr>
            <a:normAutofit fontScale="62500" lnSpcReduction="20000"/>
          </a:bodyPr>
          <a:lstStyle/>
          <a:p>
            <a:pPr marL="0" indent="0">
              <a:buNone/>
            </a:pPr>
            <a:r>
              <a:rPr lang="en-US" dirty="0"/>
              <a:t>X unique burns planned or completed, 2017-2022</a:t>
            </a:r>
          </a:p>
        </p:txBody>
      </p:sp>
      <p:sp>
        <p:nvSpPr>
          <p:cNvPr id="4" name="Content Placeholder 2">
            <a:extLst>
              <a:ext uri="{FF2B5EF4-FFF2-40B4-BE49-F238E27FC236}">
                <a16:creationId xmlns:a16="http://schemas.microsoft.com/office/drawing/2014/main" id="{796B8D9D-FE5C-A6BE-A779-569E66EDF8AD}"/>
              </a:ext>
            </a:extLst>
          </p:cNvPr>
          <p:cNvSpPr txBox="1">
            <a:spLocks/>
          </p:cNvSpPr>
          <p:nvPr/>
        </p:nvSpPr>
        <p:spPr>
          <a:xfrm>
            <a:off x="3288527" y="4003472"/>
            <a:ext cx="3950110"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Amazing map here</a:t>
            </a:r>
          </a:p>
        </p:txBody>
      </p:sp>
    </p:spTree>
    <p:extLst>
      <p:ext uri="{BB962C8B-B14F-4D97-AF65-F5344CB8AC3E}">
        <p14:creationId xmlns:p14="http://schemas.microsoft.com/office/powerpoint/2010/main" val="2077607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 planned ignitions by type</a:t>
            </a:r>
          </a:p>
        </p:txBody>
      </p:sp>
      <p:sp>
        <p:nvSpPr>
          <p:cNvPr id="3" name="Content Placeholder 2">
            <a:extLst>
              <a:ext uri="{FF2B5EF4-FFF2-40B4-BE49-F238E27FC236}">
                <a16:creationId xmlns:a16="http://schemas.microsoft.com/office/drawing/2014/main" id="{A62575E0-99F8-FFFF-9BBF-21832FDC5F78}"/>
              </a:ext>
            </a:extLst>
          </p:cNvPr>
          <p:cNvSpPr>
            <a:spLocks noGrp="1"/>
          </p:cNvSpPr>
          <p:nvPr>
            <p:ph idx="1"/>
          </p:nvPr>
        </p:nvSpPr>
        <p:spPr>
          <a:xfrm>
            <a:off x="838200" y="1825625"/>
            <a:ext cx="3950110" cy="514452"/>
          </a:xfrm>
        </p:spPr>
        <p:txBody>
          <a:bodyPr>
            <a:normAutofit fontScale="62500" lnSpcReduction="20000"/>
          </a:bodyPr>
          <a:lstStyle/>
          <a:p>
            <a:pPr marL="0" indent="0">
              <a:buNone/>
            </a:pPr>
            <a:r>
              <a:rPr lang="en-US" dirty="0"/>
              <a:t>Estimated number of planned burns per year 2017-2022</a:t>
            </a:r>
          </a:p>
        </p:txBody>
      </p:sp>
      <p:pic>
        <p:nvPicPr>
          <p:cNvPr id="5" name="Picture 4">
            <a:extLst>
              <a:ext uri="{FF2B5EF4-FFF2-40B4-BE49-F238E27FC236}">
                <a16:creationId xmlns:a16="http://schemas.microsoft.com/office/drawing/2014/main" id="{1A290BE3-8341-2A47-D78C-6DC5FDBF6075}"/>
              </a:ext>
            </a:extLst>
          </p:cNvPr>
          <p:cNvPicPr>
            <a:picLocks noChangeAspect="1"/>
          </p:cNvPicPr>
          <p:nvPr/>
        </p:nvPicPr>
        <p:blipFill>
          <a:blip r:embed="rId3"/>
          <a:stretch>
            <a:fillRect/>
          </a:stretch>
        </p:blipFill>
        <p:spPr>
          <a:xfrm>
            <a:off x="2000454" y="2475014"/>
            <a:ext cx="9449619" cy="4153260"/>
          </a:xfrm>
          <a:prstGeom prst="rect">
            <a:avLst/>
          </a:prstGeom>
        </p:spPr>
      </p:pic>
    </p:spTree>
    <p:extLst>
      <p:ext uri="{BB962C8B-B14F-4D97-AF65-F5344CB8AC3E}">
        <p14:creationId xmlns:p14="http://schemas.microsoft.com/office/powerpoint/2010/main" val="1209842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 planned v completed</a:t>
            </a:r>
          </a:p>
        </p:txBody>
      </p:sp>
      <p:sp>
        <p:nvSpPr>
          <p:cNvPr id="3" name="Content Placeholder 2">
            <a:extLst>
              <a:ext uri="{FF2B5EF4-FFF2-40B4-BE49-F238E27FC236}">
                <a16:creationId xmlns:a16="http://schemas.microsoft.com/office/drawing/2014/main" id="{A62575E0-99F8-FFFF-9BBF-21832FDC5F78}"/>
              </a:ext>
            </a:extLst>
          </p:cNvPr>
          <p:cNvSpPr>
            <a:spLocks noGrp="1"/>
          </p:cNvSpPr>
          <p:nvPr>
            <p:ph idx="1"/>
          </p:nvPr>
        </p:nvSpPr>
        <p:spPr>
          <a:xfrm>
            <a:off x="838200" y="1825625"/>
            <a:ext cx="3950110" cy="514452"/>
          </a:xfrm>
        </p:spPr>
        <p:txBody>
          <a:bodyPr>
            <a:normAutofit fontScale="55000" lnSpcReduction="20000"/>
          </a:bodyPr>
          <a:lstStyle/>
          <a:p>
            <a:pPr algn="l" fontAlgn="b"/>
            <a:r>
              <a:rPr lang="en-US" sz="2800" u="none" strike="noStrike" dirty="0">
                <a:effectLst/>
              </a:rPr>
              <a:t>planned vs completed by state for consistent years; make the last one all west</a:t>
            </a:r>
            <a:endParaRPr lang="en-US" sz="28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492137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 broadcast by ownership</a:t>
            </a:r>
          </a:p>
        </p:txBody>
      </p:sp>
      <p:sp>
        <p:nvSpPr>
          <p:cNvPr id="3" name="Content Placeholder 2">
            <a:extLst>
              <a:ext uri="{FF2B5EF4-FFF2-40B4-BE49-F238E27FC236}">
                <a16:creationId xmlns:a16="http://schemas.microsoft.com/office/drawing/2014/main" id="{A62575E0-99F8-FFFF-9BBF-21832FDC5F78}"/>
              </a:ext>
            </a:extLst>
          </p:cNvPr>
          <p:cNvSpPr>
            <a:spLocks noGrp="1"/>
          </p:cNvSpPr>
          <p:nvPr>
            <p:ph idx="1"/>
          </p:nvPr>
        </p:nvSpPr>
        <p:spPr>
          <a:xfrm>
            <a:off x="838200" y="1825625"/>
            <a:ext cx="3950110" cy="514452"/>
          </a:xfrm>
        </p:spPr>
        <p:txBody>
          <a:bodyPr>
            <a:normAutofit fontScale="62500" lnSpcReduction="20000"/>
          </a:bodyPr>
          <a:lstStyle/>
          <a:p>
            <a:pPr algn="l" fontAlgn="b"/>
            <a:r>
              <a:rPr lang="en-US" sz="2800" u="none" strike="noStrike" dirty="0">
                <a:effectLst/>
              </a:rPr>
              <a:t>stacked bar fed, state, </a:t>
            </a:r>
            <a:r>
              <a:rPr lang="en-US" sz="2800" u="none" strike="noStrike" dirty="0" err="1">
                <a:effectLst/>
              </a:rPr>
              <a:t>pvt</a:t>
            </a:r>
            <a:r>
              <a:rPr lang="en-US" sz="2800" u="none" strike="noStrike" dirty="0">
                <a:effectLst/>
              </a:rPr>
              <a:t> by state broadcast acres only; whole west</a:t>
            </a:r>
            <a:endParaRPr lang="en-US" sz="28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072159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685</Words>
  <Application>Microsoft Office PowerPoint</Application>
  <PresentationFormat>Widescreen</PresentationFormat>
  <Paragraphs>308</Paragraphs>
  <Slides>17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Building a prescribed fire database for the western United States</vt:lpstr>
      <vt:lpstr>Intro</vt:lpstr>
      <vt:lpstr>Data</vt:lpstr>
      <vt:lpstr>Methods – data compilation</vt:lpstr>
      <vt:lpstr>Methods - validation</vt:lpstr>
      <vt:lpstr>Results</vt:lpstr>
      <vt:lpstr>Results: planned ignitions by type</vt:lpstr>
      <vt:lpstr>Results: planned v completed</vt:lpstr>
      <vt:lpstr>Results: broadcast by ownership</vt:lpstr>
      <vt:lpstr>Results: broadcast fire size</vt:lpstr>
      <vt:lpstr>Results</vt:lpstr>
      <vt:lpstr>Results</vt:lpstr>
      <vt:lpstr>Limitations</vt:lpstr>
      <vt:lpstr>Next steps</vt:lpstr>
      <vt:lpstr>Conclusions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Kori Blankenship</dc:creator>
  <cp:lastModifiedBy>Kori Blankenship</cp:lastModifiedBy>
  <cp:revision>21</cp:revision>
  <dcterms:created xsi:type="dcterms:W3CDTF">2023-11-22T02:14:37Z</dcterms:created>
  <dcterms:modified xsi:type="dcterms:W3CDTF">2023-11-29T04:45:42Z</dcterms:modified>
</cp:coreProperties>
</file>